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</p:sldIdLst>
  <p:sldSz cx="10160000" cy="8788400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Georgia" pitchFamily="18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28" y="-84"/>
      </p:cViewPr>
      <p:guideLst>
        <p:guide orient="horz" pos="2768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30102"/>
            <a:ext cx="8636000" cy="18838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80094"/>
            <a:ext cx="7112000" cy="22459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5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6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8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89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0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BC4F-E9DD-4F6B-BBEB-104CC454EDD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8DE8-F45C-4E45-849F-72E51B247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9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BC4F-E9DD-4F6B-BBEB-104CC454EDD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8DE8-F45C-4E45-849F-72E51B247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7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4444" y="451628"/>
            <a:ext cx="2540000" cy="9608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4444" y="451628"/>
            <a:ext cx="7450667" cy="9608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BC4F-E9DD-4F6B-BBEB-104CC454EDD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8DE8-F45C-4E45-849F-72E51B247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1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BC4F-E9DD-4F6B-BBEB-104CC454EDD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8DE8-F45C-4E45-849F-72E51B247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7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647361"/>
            <a:ext cx="8636000" cy="1745474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724899"/>
            <a:ext cx="8636000" cy="1922462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13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271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40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654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067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4813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894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308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BC4F-E9DD-4F6B-BBEB-104CC454EDD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8DE8-F45C-4E45-849F-72E51B247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3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4446" y="2628383"/>
            <a:ext cx="4995333" cy="743148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9111" y="2628383"/>
            <a:ext cx="4995333" cy="743148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BC4F-E9DD-4F6B-BBEB-104CC454EDD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8DE8-F45C-4E45-849F-72E51B247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8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51945"/>
            <a:ext cx="9144000" cy="146473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67219"/>
            <a:ext cx="4489098" cy="81984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356" indent="0">
              <a:buNone/>
              <a:defRPr sz="2400" b="1"/>
            </a:lvl2pPr>
            <a:lvl3pPr marL="1082711" indent="0">
              <a:buNone/>
              <a:defRPr sz="2100" b="1"/>
            </a:lvl3pPr>
            <a:lvl4pPr marL="1624068" indent="0">
              <a:buNone/>
              <a:defRPr sz="1900" b="1"/>
            </a:lvl4pPr>
            <a:lvl5pPr marL="2165423" indent="0">
              <a:buNone/>
              <a:defRPr sz="1900" b="1"/>
            </a:lvl5pPr>
            <a:lvl6pPr marL="2706778" indent="0">
              <a:buNone/>
              <a:defRPr sz="1900" b="1"/>
            </a:lvl6pPr>
            <a:lvl7pPr marL="3248133" indent="0">
              <a:buNone/>
              <a:defRPr sz="1900" b="1"/>
            </a:lvl7pPr>
            <a:lvl8pPr marL="3789489" indent="0">
              <a:buNone/>
              <a:defRPr sz="1900" b="1"/>
            </a:lvl8pPr>
            <a:lvl9pPr marL="4330845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787062"/>
            <a:ext cx="4489098" cy="5063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967219"/>
            <a:ext cx="4490861" cy="81984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356" indent="0">
              <a:buNone/>
              <a:defRPr sz="2400" b="1"/>
            </a:lvl2pPr>
            <a:lvl3pPr marL="1082711" indent="0">
              <a:buNone/>
              <a:defRPr sz="2100" b="1"/>
            </a:lvl3pPr>
            <a:lvl4pPr marL="1624068" indent="0">
              <a:buNone/>
              <a:defRPr sz="1900" b="1"/>
            </a:lvl4pPr>
            <a:lvl5pPr marL="2165423" indent="0">
              <a:buNone/>
              <a:defRPr sz="1900" b="1"/>
            </a:lvl5pPr>
            <a:lvl6pPr marL="2706778" indent="0">
              <a:buNone/>
              <a:defRPr sz="1900" b="1"/>
            </a:lvl6pPr>
            <a:lvl7pPr marL="3248133" indent="0">
              <a:buNone/>
              <a:defRPr sz="1900" b="1"/>
            </a:lvl7pPr>
            <a:lvl8pPr marL="3789489" indent="0">
              <a:buNone/>
              <a:defRPr sz="1900" b="1"/>
            </a:lvl8pPr>
            <a:lvl9pPr marL="4330845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787062"/>
            <a:ext cx="4490861" cy="5063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BC4F-E9DD-4F6B-BBEB-104CC454EDD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8DE8-F45C-4E45-849F-72E51B247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0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BC4F-E9DD-4F6B-BBEB-104CC454EDD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8DE8-F45C-4E45-849F-72E51B247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6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BC4F-E9DD-4F6B-BBEB-104CC454EDD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8DE8-F45C-4E45-849F-72E51B247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63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349908"/>
            <a:ext cx="3342570" cy="148914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49909"/>
            <a:ext cx="5679722" cy="7500656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1839056"/>
            <a:ext cx="3342570" cy="6011510"/>
          </a:xfrm>
        </p:spPr>
        <p:txBody>
          <a:bodyPr/>
          <a:lstStyle>
            <a:lvl1pPr marL="0" indent="0">
              <a:buNone/>
              <a:defRPr sz="1700"/>
            </a:lvl1pPr>
            <a:lvl2pPr marL="541356" indent="0">
              <a:buNone/>
              <a:defRPr sz="1400"/>
            </a:lvl2pPr>
            <a:lvl3pPr marL="1082711" indent="0">
              <a:buNone/>
              <a:defRPr sz="1200"/>
            </a:lvl3pPr>
            <a:lvl4pPr marL="1624068" indent="0">
              <a:buNone/>
              <a:defRPr sz="1100"/>
            </a:lvl4pPr>
            <a:lvl5pPr marL="2165423" indent="0">
              <a:buNone/>
              <a:defRPr sz="1100"/>
            </a:lvl5pPr>
            <a:lvl6pPr marL="2706778" indent="0">
              <a:buNone/>
              <a:defRPr sz="1100"/>
            </a:lvl6pPr>
            <a:lvl7pPr marL="3248133" indent="0">
              <a:buNone/>
              <a:defRPr sz="1100"/>
            </a:lvl7pPr>
            <a:lvl8pPr marL="3789489" indent="0">
              <a:buNone/>
              <a:defRPr sz="1100"/>
            </a:lvl8pPr>
            <a:lvl9pPr marL="433084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BC4F-E9DD-4F6B-BBEB-104CC454EDD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8DE8-F45C-4E45-849F-72E51B247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7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6151880"/>
            <a:ext cx="6096000" cy="72626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85260"/>
            <a:ext cx="6096000" cy="5273040"/>
          </a:xfrm>
        </p:spPr>
        <p:txBody>
          <a:bodyPr/>
          <a:lstStyle>
            <a:lvl1pPr marL="0" indent="0">
              <a:buNone/>
              <a:defRPr sz="3800"/>
            </a:lvl1pPr>
            <a:lvl2pPr marL="541356" indent="0">
              <a:buNone/>
              <a:defRPr sz="3300"/>
            </a:lvl2pPr>
            <a:lvl3pPr marL="1082711" indent="0">
              <a:buNone/>
              <a:defRPr sz="2800"/>
            </a:lvl3pPr>
            <a:lvl4pPr marL="1624068" indent="0">
              <a:buNone/>
              <a:defRPr sz="2400"/>
            </a:lvl4pPr>
            <a:lvl5pPr marL="2165423" indent="0">
              <a:buNone/>
              <a:defRPr sz="2400"/>
            </a:lvl5pPr>
            <a:lvl6pPr marL="2706778" indent="0">
              <a:buNone/>
              <a:defRPr sz="2400"/>
            </a:lvl6pPr>
            <a:lvl7pPr marL="3248133" indent="0">
              <a:buNone/>
              <a:defRPr sz="2400"/>
            </a:lvl7pPr>
            <a:lvl8pPr marL="3789489" indent="0">
              <a:buNone/>
              <a:defRPr sz="2400"/>
            </a:lvl8pPr>
            <a:lvl9pPr marL="4330845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878144"/>
            <a:ext cx="6096000" cy="1031416"/>
          </a:xfrm>
        </p:spPr>
        <p:txBody>
          <a:bodyPr/>
          <a:lstStyle>
            <a:lvl1pPr marL="0" indent="0">
              <a:buNone/>
              <a:defRPr sz="1700"/>
            </a:lvl1pPr>
            <a:lvl2pPr marL="541356" indent="0">
              <a:buNone/>
              <a:defRPr sz="1400"/>
            </a:lvl2pPr>
            <a:lvl3pPr marL="1082711" indent="0">
              <a:buNone/>
              <a:defRPr sz="1200"/>
            </a:lvl3pPr>
            <a:lvl4pPr marL="1624068" indent="0">
              <a:buNone/>
              <a:defRPr sz="1100"/>
            </a:lvl4pPr>
            <a:lvl5pPr marL="2165423" indent="0">
              <a:buNone/>
              <a:defRPr sz="1100"/>
            </a:lvl5pPr>
            <a:lvl6pPr marL="2706778" indent="0">
              <a:buNone/>
              <a:defRPr sz="1100"/>
            </a:lvl6pPr>
            <a:lvl7pPr marL="3248133" indent="0">
              <a:buNone/>
              <a:defRPr sz="1100"/>
            </a:lvl7pPr>
            <a:lvl8pPr marL="3789489" indent="0">
              <a:buNone/>
              <a:defRPr sz="1100"/>
            </a:lvl8pPr>
            <a:lvl9pPr marL="433084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BC4F-E9DD-4F6B-BBEB-104CC454EDD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8DE8-F45C-4E45-849F-72E51B247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8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1945"/>
            <a:ext cx="9144000" cy="1464733"/>
          </a:xfrm>
          <a:prstGeom prst="rect">
            <a:avLst/>
          </a:prstGeom>
        </p:spPr>
        <p:txBody>
          <a:bodyPr vert="horz" lIns="108271" tIns="54136" rIns="108271" bIns="5413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50627"/>
            <a:ext cx="9144000" cy="5799938"/>
          </a:xfrm>
          <a:prstGeom prst="rect">
            <a:avLst/>
          </a:prstGeom>
        </p:spPr>
        <p:txBody>
          <a:bodyPr vert="horz" lIns="108271" tIns="54136" rIns="108271" bIns="541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8145547"/>
            <a:ext cx="2370667" cy="467901"/>
          </a:xfrm>
          <a:prstGeom prst="rect">
            <a:avLst/>
          </a:prstGeom>
        </p:spPr>
        <p:txBody>
          <a:bodyPr vert="horz" lIns="108271" tIns="54136" rIns="108271" bIns="5413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ABC4F-E9DD-4F6B-BBEB-104CC454EDD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8145547"/>
            <a:ext cx="3217333" cy="467901"/>
          </a:xfrm>
          <a:prstGeom prst="rect">
            <a:avLst/>
          </a:prstGeom>
        </p:spPr>
        <p:txBody>
          <a:bodyPr vert="horz" lIns="108271" tIns="54136" rIns="108271" bIns="5413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8145547"/>
            <a:ext cx="2370667" cy="467901"/>
          </a:xfrm>
          <a:prstGeom prst="rect">
            <a:avLst/>
          </a:prstGeom>
        </p:spPr>
        <p:txBody>
          <a:bodyPr vert="horz" lIns="108271" tIns="54136" rIns="108271" bIns="5413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D8DE8-F45C-4E45-849F-72E51B247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3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082711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017" indent="-406017" algn="l" defTabSz="1082711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9702" indent="-338347" algn="l" defTabSz="1082711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3388" indent="-270677" algn="l" defTabSz="108271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94745" indent="-270677" algn="l" defTabSz="108271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100" indent="-270677" algn="l" defTabSz="108271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7456" indent="-270677" algn="l" defTabSz="10827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18811" indent="-270677" algn="l" defTabSz="10827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60168" indent="-270677" algn="l" defTabSz="10827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01523" indent="-270677" algn="l" defTabSz="10827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27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56" algn="l" defTabSz="10827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2711" algn="l" defTabSz="10827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4068" algn="l" defTabSz="10827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5423" algn="l" defTabSz="10827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6778" algn="l" defTabSz="10827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48133" algn="l" defTabSz="10827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89489" algn="l" defTabSz="10827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845" algn="l" defTabSz="10827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0l4C3vZudZI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vB7XegOQwS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://www.worldhistory.biz/sundries/39120-nonqawuse-and-the-great-xhosa-cattle-killing-1857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60600" y="2108200"/>
            <a:ext cx="563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Georgia" pitchFamily="18" charset="0"/>
              </a:rPr>
              <a:t>Key Concept 5.3</a:t>
            </a:r>
          </a:p>
          <a:p>
            <a:pPr algn="ctr"/>
            <a:r>
              <a:rPr lang="en-US" sz="6000" dirty="0" smtClean="0">
                <a:latin typeface="Georgia" pitchFamily="18" charset="0"/>
              </a:rPr>
              <a:t>Rebellion and Reforms</a:t>
            </a:r>
            <a:endParaRPr lang="en-US" sz="6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84400"/>
            <a:ext cx="4064000" cy="610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A. Subjects challenged centralized imperial governments.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2050627"/>
            <a:ext cx="5943600" cy="5799938"/>
          </a:xfrm>
        </p:spPr>
        <p:txBody>
          <a:bodyPr/>
          <a:lstStyle/>
          <a:p>
            <a:r>
              <a:rPr lang="en-US" dirty="0"/>
              <a:t>Example: Challenge of the Marathas to the Mughal Sultans </a:t>
            </a:r>
          </a:p>
          <a:p>
            <a:pPr lvl="1"/>
            <a:r>
              <a:rPr lang="en-US" dirty="0"/>
              <a:t>	Fought a 27 year war with the Mughals</a:t>
            </a:r>
          </a:p>
          <a:p>
            <a:pPr lvl="1"/>
            <a:r>
              <a:rPr lang="en-US" dirty="0"/>
              <a:t>	Re-established Hindu rule in India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Able </a:t>
            </a:r>
            <a:r>
              <a:rPr lang="en-US" dirty="0"/>
              <a:t>to keep British at bay for </a:t>
            </a:r>
            <a:r>
              <a:rPr lang="en-US" dirty="0" smtClean="0"/>
              <a:t>awhile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541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A. Subjects challenged centralized imperial governments.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2050627"/>
            <a:ext cx="5943600" cy="5799938"/>
          </a:xfrm>
        </p:spPr>
        <p:txBody>
          <a:bodyPr/>
          <a:lstStyle/>
          <a:p>
            <a:r>
              <a:rPr lang="en-US" dirty="0" smtClean="0"/>
              <a:t>Ex: </a:t>
            </a:r>
            <a:r>
              <a:rPr lang="en-US" dirty="0"/>
              <a:t>The Taiping Rebellion</a:t>
            </a:r>
          </a:p>
          <a:p>
            <a:pPr lvl="1"/>
            <a:r>
              <a:rPr lang="en-US" dirty="0" smtClean="0"/>
              <a:t>Civil </a:t>
            </a:r>
            <a:r>
              <a:rPr lang="en-US" dirty="0"/>
              <a:t>War-</a:t>
            </a:r>
            <a:r>
              <a:rPr lang="en-US" dirty="0" err="1"/>
              <a:t>ish</a:t>
            </a:r>
            <a:endParaRPr lang="en-US" dirty="0"/>
          </a:p>
          <a:p>
            <a:pPr lvl="1"/>
            <a:r>
              <a:rPr lang="en-US" dirty="0" smtClean="0"/>
              <a:t>Taiping </a:t>
            </a:r>
            <a:r>
              <a:rPr lang="en-US" dirty="0"/>
              <a:t>Heavenly Kingdom vs. Qing (France/UK)</a:t>
            </a:r>
          </a:p>
          <a:p>
            <a:pPr lvl="1"/>
            <a:r>
              <a:rPr lang="en-US" dirty="0" smtClean="0"/>
              <a:t>Hong </a:t>
            </a:r>
            <a:r>
              <a:rPr lang="en-US" dirty="0" err="1"/>
              <a:t>Xiuquan</a:t>
            </a:r>
            <a:r>
              <a:rPr lang="en-US" dirty="0"/>
              <a:t> thinks he's Jesus' Little Bro</a:t>
            </a:r>
          </a:p>
        </p:txBody>
      </p:sp>
    </p:spTree>
    <p:extLst>
      <p:ext uri="{BB962C8B-B14F-4D97-AF65-F5344CB8AC3E}">
        <p14:creationId xmlns:p14="http://schemas.microsoft.com/office/powerpoint/2010/main" val="224382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508000"/>
            <a:ext cx="9448800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 - 18"/>
              </a:rPr>
              <a:t>C. Slave resistance challenged existing authorities in the Americas</a:t>
            </a:r>
            <a:endParaRPr lang="en-US" sz="4000" dirty="0">
              <a:solidFill>
                <a:srgbClr val="000000"/>
              </a:solidFill>
              <a:latin typeface="Arial - 1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600" y="2794000"/>
            <a:ext cx="6832600" cy="504753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dirty="0" smtClean="0">
                <a:solidFill>
                  <a:srgbClr val="000000"/>
                </a:solidFill>
                <a:latin typeface="Georgia - 28"/>
              </a:rPr>
              <a:t>Individual Acts of Rebellion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Georgia - 28"/>
              </a:rPr>
              <a:t>	pretend to be ill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Georgia - 28"/>
              </a:rPr>
              <a:t>	refuse to work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Georgia - 28"/>
              </a:rPr>
              <a:t>	do their jobs poorly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Georgia - 28"/>
              </a:rPr>
              <a:t>	destroy farm equipment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Georgia - 28"/>
              </a:rPr>
              <a:t>	set fire to buildings	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Georgia - 28"/>
              </a:rPr>
              <a:t>	steal food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Georgia - 28"/>
              </a:rPr>
              <a:t>	Nat Turner</a:t>
            </a:r>
          </a:p>
          <a:p>
            <a:endParaRPr lang="en-US" sz="2100" dirty="0" smtClean="0">
              <a:solidFill>
                <a:srgbClr val="000000"/>
              </a:solidFill>
              <a:latin typeface="Georgia - 28"/>
            </a:endParaRPr>
          </a:p>
          <a:p>
            <a:r>
              <a:rPr lang="en-US" sz="2100" dirty="0" smtClean="0">
                <a:solidFill>
                  <a:srgbClr val="000000"/>
                </a:solidFill>
                <a:latin typeface="Georgia - 28"/>
              </a:rPr>
              <a:t>Organized Efforts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Georgia - 28"/>
              </a:rPr>
              <a:t>	Underground Railroad</a:t>
            </a:r>
          </a:p>
          <a:p>
            <a:endParaRPr lang="en-US" sz="2100" dirty="0" smtClean="0">
              <a:solidFill>
                <a:srgbClr val="000000"/>
              </a:solidFill>
              <a:latin typeface="Georgia - 28"/>
            </a:endParaRPr>
          </a:p>
          <a:p>
            <a:r>
              <a:rPr lang="en-US" sz="2100" dirty="0" smtClean="0">
                <a:solidFill>
                  <a:srgbClr val="000000"/>
                </a:solidFill>
                <a:latin typeface="Georgia - 28"/>
              </a:rPr>
              <a:t>Maroon Societies - Run away slaves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Georgia - 28"/>
              </a:rPr>
              <a:t>	Some blended in in the cities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Georgia - 28"/>
              </a:rPr>
              <a:t>	Others lived in mountains or forests</a:t>
            </a:r>
            <a:endParaRPr lang="en-US" sz="2100" dirty="0">
              <a:solidFill>
                <a:srgbClr val="000000"/>
              </a:solidFill>
              <a:latin typeface="Georgia - 28"/>
            </a:endParaRPr>
          </a:p>
        </p:txBody>
      </p:sp>
      <p:pic>
        <p:nvPicPr>
          <p:cNvPr id="4" name="Picture 3" descr="300px-Tropenmuseum_Royal_Tropical_Institute_Objectnumber_10024950_Portret_van_drie_Marron_mannen_en_een[1]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4400" y="2413000"/>
            <a:ext cx="3810000" cy="5295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508000"/>
            <a:ext cx="9448800" cy="28007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Georgia - 36"/>
              </a:rPr>
              <a:t>D. Increasing questions about political authority and growing nationalism contributed to anti-colonial movements.</a:t>
            </a:r>
            <a:endParaRPr lang="en-US" sz="4400" dirty="0">
              <a:solidFill>
                <a:srgbClr val="000000"/>
              </a:solidFill>
              <a:latin typeface="Georgia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600" y="3981440"/>
            <a:ext cx="7543800" cy="17081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b="1" dirty="0" smtClean="0">
                <a:solidFill>
                  <a:srgbClr val="000000"/>
                </a:solidFill>
                <a:latin typeface="Georgia - 28"/>
              </a:rPr>
              <a:t>Examples:</a:t>
            </a:r>
          </a:p>
          <a:p>
            <a:r>
              <a:rPr lang="en-US" sz="2100" b="1" dirty="0" smtClean="0">
                <a:solidFill>
                  <a:srgbClr val="000000"/>
                </a:solidFill>
                <a:latin typeface="Georgia - 28"/>
              </a:rPr>
              <a:t>T</a:t>
            </a:r>
            <a:r>
              <a:rPr lang="en-US" sz="2100" dirty="0" smtClean="0">
                <a:solidFill>
                  <a:srgbClr val="000000"/>
                </a:solidFill>
                <a:latin typeface="Georgia - 28"/>
              </a:rPr>
              <a:t>he Indian Revolt of 1857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Georgia - 28"/>
              </a:rPr>
              <a:t>The Boxer Rebellion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Georgia - 28"/>
              </a:rPr>
              <a:t>	Against Foreign Influence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Georgia - 28"/>
              </a:rPr>
              <a:t>	Especially Missionaries</a:t>
            </a:r>
            <a:endParaRPr lang="en-US" sz="2100" dirty="0">
              <a:solidFill>
                <a:srgbClr val="000000"/>
              </a:solidFill>
              <a:latin typeface="Georgia - 28"/>
            </a:endParaRPr>
          </a:p>
        </p:txBody>
      </p:sp>
      <p:pic>
        <p:nvPicPr>
          <p:cNvPr id="4" name="Picture 3" descr="clipboard(1).png">
            <a:hlinkClick r:id="rId2"/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0" y="5308600"/>
            <a:ext cx="4584700" cy="2527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" y="575270"/>
            <a:ext cx="9906000" cy="13234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Arial - 36"/>
              </a:rPr>
              <a:t>Some of the rebellions were influenced by </a:t>
            </a:r>
            <a:r>
              <a:rPr lang="en-US" sz="4000" dirty="0" smtClean="0">
                <a:solidFill>
                  <a:srgbClr val="000000"/>
                </a:solidFill>
                <a:latin typeface="Arial - 36"/>
              </a:rPr>
              <a:t>diverse </a:t>
            </a:r>
            <a:r>
              <a:rPr lang="en-US" sz="4000" dirty="0" smtClean="0">
                <a:solidFill>
                  <a:srgbClr val="000000"/>
                </a:solidFill>
                <a:latin typeface="Arial - 36"/>
              </a:rPr>
              <a:t>religious ideas.</a:t>
            </a:r>
            <a:endParaRPr lang="en-US" sz="4000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202" y="2489200"/>
            <a:ext cx="9534398" cy="28623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Georgia - 28"/>
              </a:rPr>
              <a:t>Examples: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Georgia - 28"/>
              </a:rPr>
              <a:t>The Xhosa Cattle-Killing Movement 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Georgia - 28"/>
              </a:rPr>
              <a:t>	African &amp; British Imperial Powers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Georgia - 28"/>
              </a:rPr>
              <a:t>The Ghost Dance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Georgia - 28"/>
              </a:rPr>
              <a:t>	Native American religious movement</a:t>
            </a:r>
            <a:endParaRPr lang="en-US" sz="2100" dirty="0">
              <a:solidFill>
                <a:srgbClr val="000000"/>
              </a:solidFill>
              <a:latin typeface="Georgia - 28"/>
            </a:endParaRPr>
          </a:p>
        </p:txBody>
      </p:sp>
      <p:pic>
        <p:nvPicPr>
          <p:cNvPr id="5" name="Picture 4" descr="clipboard.png">
            <a:hlinkClick r:id="rId2"/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3318" y="5836871"/>
            <a:ext cx="2802763" cy="21756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50" name="Picture 2" descr="C:\Users\rsaha\AppData\Local\Microsoft\Windows\Temporary Internet Files\Content.IE5\JHSIQ413\happy-cow[1]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5527890"/>
            <a:ext cx="2797534" cy="269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08000"/>
            <a:ext cx="97790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Georgia - 28"/>
              </a:rPr>
              <a:t>Responses to increasingly frequent rebellions led to reforms to imperial policies. </a:t>
            </a:r>
            <a:endParaRPr lang="en-US" sz="3600" b="1" dirty="0">
              <a:solidFill>
                <a:srgbClr val="000000"/>
              </a:solidFill>
              <a:latin typeface="Georgia - 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600" y="2032000"/>
            <a:ext cx="9318282" cy="438581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000000"/>
                </a:solidFill>
                <a:latin typeface="Georgia - 36"/>
              </a:rPr>
              <a:t>Examples:</a:t>
            </a:r>
          </a:p>
          <a:p>
            <a:r>
              <a:rPr lang="en-US" sz="2700" dirty="0" smtClean="0">
                <a:solidFill>
                  <a:srgbClr val="000000"/>
                </a:solidFill>
                <a:latin typeface="Georgia - 36"/>
              </a:rPr>
              <a:t>The Self-Strengthening Movement -1861</a:t>
            </a:r>
          </a:p>
          <a:p>
            <a:r>
              <a:rPr lang="en-US" sz="2700" dirty="0" smtClean="0">
                <a:solidFill>
                  <a:srgbClr val="000000"/>
                </a:solidFill>
                <a:latin typeface="Georgia - 36"/>
              </a:rPr>
              <a:t>	Which Country?</a:t>
            </a:r>
          </a:p>
          <a:p>
            <a:r>
              <a:rPr lang="en-US" sz="2700" dirty="0" smtClean="0">
                <a:solidFill>
                  <a:srgbClr val="000000"/>
                </a:solidFill>
                <a:latin typeface="Georgia - 36"/>
              </a:rPr>
              <a:t>	Why?</a:t>
            </a:r>
          </a:p>
          <a:p>
            <a:r>
              <a:rPr lang="en-US" sz="2700" dirty="0" smtClean="0">
                <a:solidFill>
                  <a:srgbClr val="000000"/>
                </a:solidFill>
                <a:latin typeface="Georgia - 36"/>
              </a:rPr>
              <a:t>The </a:t>
            </a:r>
            <a:r>
              <a:rPr lang="en-US" sz="2700" dirty="0" err="1" smtClean="0">
                <a:solidFill>
                  <a:srgbClr val="000000"/>
                </a:solidFill>
                <a:latin typeface="Georgia - 36"/>
              </a:rPr>
              <a:t>Tanzimat</a:t>
            </a:r>
            <a:r>
              <a:rPr lang="en-US" sz="2700" dirty="0" smtClean="0">
                <a:solidFill>
                  <a:srgbClr val="000000"/>
                </a:solidFill>
                <a:latin typeface="Georgia - 36"/>
              </a:rPr>
              <a:t> Movement - 1839-70s</a:t>
            </a:r>
          </a:p>
          <a:p>
            <a:r>
              <a:rPr lang="en-US" sz="2700" dirty="0" smtClean="0">
                <a:solidFill>
                  <a:srgbClr val="000000"/>
                </a:solidFill>
                <a:latin typeface="Georgia - 36"/>
              </a:rPr>
              <a:t>	Response to?</a:t>
            </a:r>
          </a:p>
          <a:p>
            <a:r>
              <a:rPr lang="en-US" sz="2700" dirty="0" smtClean="0">
                <a:solidFill>
                  <a:srgbClr val="000000"/>
                </a:solidFill>
                <a:latin typeface="Georgia - 36"/>
              </a:rPr>
              <a:t>	Reforms in the Ottoman Empire</a:t>
            </a:r>
          </a:p>
          <a:p>
            <a:r>
              <a:rPr lang="en-US" sz="2700" dirty="0" smtClean="0">
                <a:solidFill>
                  <a:srgbClr val="000000"/>
                </a:solidFill>
                <a:latin typeface="Georgia - 36"/>
              </a:rPr>
              <a:t>	Change from Theocracy to Modern State</a:t>
            </a:r>
          </a:p>
          <a:p>
            <a:r>
              <a:rPr lang="en-US" sz="2700" dirty="0" smtClean="0">
                <a:solidFill>
                  <a:srgbClr val="000000"/>
                </a:solidFill>
                <a:latin typeface="Georgia - 36"/>
              </a:rPr>
              <a:t>	Islamic Law to Secular Law</a:t>
            </a:r>
          </a:p>
          <a:p>
            <a:r>
              <a:rPr lang="en-US" sz="2700" dirty="0" smtClean="0">
                <a:solidFill>
                  <a:srgbClr val="000000"/>
                </a:solidFill>
                <a:latin typeface="Georgia - 36"/>
              </a:rPr>
              <a:t>	Uniting all Ottomans</a:t>
            </a:r>
            <a:endParaRPr lang="en-US" sz="2700" dirty="0">
              <a:solidFill>
                <a:srgbClr val="000000"/>
              </a:solidFill>
              <a:latin typeface="Georgia - 3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131</Words>
  <Application>Microsoft Office PowerPoint</Application>
  <PresentationFormat>Custom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Georgia - 36</vt:lpstr>
      <vt:lpstr>Georgia</vt:lpstr>
      <vt:lpstr>Arial - 18</vt:lpstr>
      <vt:lpstr>Georgia - 28</vt:lpstr>
      <vt:lpstr>Arial - 36</vt:lpstr>
      <vt:lpstr>Office Theme</vt:lpstr>
      <vt:lpstr>PowerPoint Presentation</vt:lpstr>
      <vt:lpstr>A. Subjects challenged centralized imperial governments.</vt:lpstr>
      <vt:lpstr>A. Subjects challenged centralized imperial governments.</vt:lpstr>
      <vt:lpstr>PowerPoint Presentation</vt:lpstr>
      <vt:lpstr>PowerPoint Presentation</vt:lpstr>
      <vt:lpstr>PowerPoint Presentation</vt:lpstr>
      <vt:lpstr>PowerPoint Presentation</vt:lpstr>
    </vt:vector>
  </TitlesOfParts>
  <Company>Marysville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rpilon</dc:creator>
  <cp:lastModifiedBy>Rebecca Saha</cp:lastModifiedBy>
  <cp:revision>7</cp:revision>
  <dcterms:created xsi:type="dcterms:W3CDTF">2012-02-15T17:37:11Z</dcterms:created>
  <dcterms:modified xsi:type="dcterms:W3CDTF">2017-02-15T16:16:02Z</dcterms:modified>
</cp:coreProperties>
</file>