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83" r:id="rId4"/>
    <p:sldId id="282" r:id="rId5"/>
    <p:sldId id="281" r:id="rId6"/>
    <p:sldId id="284" r:id="rId7"/>
    <p:sldId id="277" r:id="rId8"/>
    <p:sldId id="278" r:id="rId9"/>
    <p:sldId id="279" r:id="rId10"/>
    <p:sldId id="285" r:id="rId11"/>
    <p:sldId id="257" r:id="rId12"/>
    <p:sldId id="263" r:id="rId13"/>
    <p:sldId id="264" r:id="rId14"/>
    <p:sldId id="265" r:id="rId15"/>
    <p:sldId id="258" r:id="rId16"/>
    <p:sldId id="261" r:id="rId17"/>
    <p:sldId id="260" r:id="rId18"/>
    <p:sldId id="259" r:id="rId19"/>
    <p:sldId id="262" r:id="rId20"/>
    <p:sldId id="268" r:id="rId21"/>
    <p:sldId id="280" r:id="rId22"/>
    <p:sldId id="266" r:id="rId23"/>
    <p:sldId id="273" r:id="rId24"/>
    <p:sldId id="269" r:id="rId25"/>
    <p:sldId id="267" r:id="rId26"/>
    <p:sldId id="271" r:id="rId27"/>
    <p:sldId id="272"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1618" autoAdjust="0"/>
    <p:restoredTop sz="94671" autoAdjust="0"/>
  </p:normalViewPr>
  <p:slideViewPr>
    <p:cSldViewPr>
      <p:cViewPr>
        <p:scale>
          <a:sx n="60" d="100"/>
          <a:sy n="60" d="100"/>
        </p:scale>
        <p:origin x="-1422" y="-294"/>
      </p:cViewPr>
      <p:guideLst>
        <p:guide orient="horz" pos="2160"/>
        <p:guide pos="2880"/>
      </p:guideLst>
    </p:cSldViewPr>
  </p:slideViewPr>
  <p:outlineViewPr>
    <p:cViewPr>
      <p:scale>
        <a:sx n="33" d="100"/>
        <a:sy n="33" d="100"/>
      </p:scale>
      <p:origin x="0" y="10722"/>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746F3E88-0F31-470C-87A2-4CEC0B5ED43A}"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6F3E88-0F31-470C-87A2-4CEC0B5ED43A}"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46F3E88-0F31-470C-87A2-4CEC0B5ED43A}"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6F3E88-0F31-470C-87A2-4CEC0B5ED43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2A37E1F-479B-46CC-8FE8-FB851ACB6BF8}" type="datetimeFigureOut">
              <a:rPr lang="en-US" smtClean="0"/>
              <a:t>2/3/2020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6F3E88-0F31-470C-87A2-4CEC0B5ED43A}"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2A37E1F-479B-46CC-8FE8-FB851ACB6BF8}" type="datetimeFigureOut">
              <a:rPr lang="en-US" smtClean="0"/>
              <a:t>2/3/2020</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46F3E88-0F31-470C-87A2-4CEC0B5ED43A}"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L-9sd5Q_if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Imperialism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86554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33800"/>
            <a:ext cx="7498080" cy="1143000"/>
          </a:xfrm>
        </p:spPr>
        <p:txBody>
          <a:bodyPr/>
          <a:lstStyle/>
          <a:p>
            <a:r>
              <a:rPr lang="en-US" dirty="0" smtClean="0"/>
              <a:t>East Asia</a:t>
            </a:r>
            <a:endParaRPr lang="en-US" dirty="0"/>
          </a:p>
        </p:txBody>
      </p:sp>
    </p:spTree>
    <p:extLst>
      <p:ext uri="{BB962C8B-B14F-4D97-AF65-F5344CB8AC3E}">
        <p14:creationId xmlns:p14="http://schemas.microsoft.com/office/powerpoint/2010/main" val="366302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of Japan</a:t>
            </a:r>
            <a:endParaRPr lang="en-US" dirty="0"/>
          </a:p>
        </p:txBody>
      </p:sp>
      <p:sp>
        <p:nvSpPr>
          <p:cNvPr id="3" name="Content Placeholder 2"/>
          <p:cNvSpPr>
            <a:spLocks noGrp="1"/>
          </p:cNvSpPr>
          <p:nvPr>
            <p:ph idx="1"/>
          </p:nvPr>
        </p:nvSpPr>
        <p:spPr/>
        <p:txBody>
          <a:bodyPr>
            <a:normAutofit/>
          </a:bodyPr>
          <a:lstStyle/>
          <a:p>
            <a:r>
              <a:rPr lang="en-US" dirty="0" smtClean="0"/>
              <a:t>1720 – Ban on western books ended (medicine)</a:t>
            </a:r>
          </a:p>
          <a:p>
            <a:r>
              <a:rPr lang="en-US" dirty="0" smtClean="0"/>
              <a:t>1853 – Matthew Perry – “Look at my guns”</a:t>
            </a:r>
          </a:p>
          <a:p>
            <a:r>
              <a:rPr lang="en-US" dirty="0" smtClean="0"/>
              <a:t>1854 – Perry wins right to station an American consul in Japan</a:t>
            </a:r>
          </a:p>
          <a:p>
            <a:r>
              <a:rPr lang="en-US" dirty="0" smtClean="0"/>
              <a:t>1856 – 2 ports opened to commerce</a:t>
            </a:r>
          </a:p>
          <a:p>
            <a:r>
              <a:rPr lang="en-US" dirty="0" smtClean="0"/>
              <a:t>1866 – American Civil War surplus weapons find their way to the samurai</a:t>
            </a:r>
            <a:endParaRPr lang="en-US" dirty="0"/>
          </a:p>
        </p:txBody>
      </p:sp>
    </p:spTree>
    <p:extLst>
      <p:ext uri="{BB962C8B-B14F-4D97-AF65-F5344CB8AC3E}">
        <p14:creationId xmlns:p14="http://schemas.microsoft.com/office/powerpoint/2010/main" val="621359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Meiji Restoration</a:t>
            </a:r>
            <a:endParaRPr lang="en-US" dirty="0"/>
          </a:p>
        </p:txBody>
      </p:sp>
      <p:sp>
        <p:nvSpPr>
          <p:cNvPr id="3" name="Content Placeholder 2"/>
          <p:cNvSpPr>
            <a:spLocks noGrp="1"/>
          </p:cNvSpPr>
          <p:nvPr>
            <p:ph idx="1"/>
          </p:nvPr>
        </p:nvSpPr>
        <p:spPr/>
        <p:txBody>
          <a:bodyPr/>
          <a:lstStyle/>
          <a:p>
            <a:r>
              <a:rPr lang="en-US" dirty="0" smtClean="0"/>
              <a:t>Coup </a:t>
            </a:r>
            <a:r>
              <a:rPr lang="en-US" dirty="0" err="1" smtClean="0"/>
              <a:t>d’etat</a:t>
            </a:r>
            <a:r>
              <a:rPr lang="en-US" dirty="0" smtClean="0"/>
              <a:t> by Samurai – No more Shogun</a:t>
            </a:r>
          </a:p>
          <a:p>
            <a:r>
              <a:rPr lang="en-US" dirty="0" smtClean="0"/>
              <a:t>Brief Civil War</a:t>
            </a:r>
          </a:p>
          <a:p>
            <a:r>
              <a:rPr lang="en-US" dirty="0"/>
              <a:t>“Enrich the country, strengthen the army” </a:t>
            </a:r>
            <a:endParaRPr lang="en-US" dirty="0" smtClean="0"/>
          </a:p>
          <a:p>
            <a:r>
              <a:rPr lang="en-US" dirty="0"/>
              <a:t>All feudal class </a:t>
            </a:r>
            <a:r>
              <a:rPr lang="en-US" dirty="0" smtClean="0"/>
              <a:t>privileges abolished</a:t>
            </a:r>
          </a:p>
          <a:p>
            <a:r>
              <a:rPr lang="en-US" dirty="0"/>
              <a:t>U</a:t>
            </a:r>
            <a:r>
              <a:rPr lang="en-US" dirty="0" smtClean="0"/>
              <a:t>niversal conscription</a:t>
            </a:r>
          </a:p>
          <a:p>
            <a:r>
              <a:rPr lang="en-US" dirty="0" smtClean="0"/>
              <a:t>Universal education – western learning</a:t>
            </a:r>
            <a:endParaRPr lang="en-US" dirty="0"/>
          </a:p>
        </p:txBody>
      </p:sp>
    </p:spTree>
    <p:extLst>
      <p:ext uri="{BB962C8B-B14F-4D97-AF65-F5344CB8AC3E}">
        <p14:creationId xmlns:p14="http://schemas.microsoft.com/office/powerpoint/2010/main" val="314283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229600" cy="1143000"/>
          </a:xfrm>
        </p:spPr>
        <p:txBody>
          <a:bodyPr>
            <a:normAutofit/>
          </a:bodyPr>
          <a:lstStyle/>
          <a:p>
            <a:r>
              <a:rPr lang="en-US" sz="2400" dirty="0"/>
              <a:t>The Meiji emperor proclaiming the Meiji Constitution in 1889.</a:t>
            </a:r>
          </a:p>
        </p:txBody>
      </p:sp>
      <p:pic>
        <p:nvPicPr>
          <p:cNvPr id="1026" name="Picture 2" descr="The Meiji emperor proclaiming the Meiji Constitution in 18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848600" cy="520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27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lstStyle/>
          <a:p>
            <a:r>
              <a:rPr lang="en-US" dirty="0" smtClean="0"/>
              <a:t>China</a:t>
            </a:r>
            <a:endParaRPr lang="en-US" dirty="0"/>
          </a:p>
        </p:txBody>
      </p:sp>
    </p:spTree>
    <p:extLst>
      <p:ext uri="{BB962C8B-B14F-4D97-AF65-F5344CB8AC3E}">
        <p14:creationId xmlns:p14="http://schemas.microsoft.com/office/powerpoint/2010/main" val="415284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Barbarians at the Southern Gates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Chinese are real full of themselves</a:t>
            </a:r>
          </a:p>
          <a:p>
            <a:r>
              <a:rPr lang="en-US" dirty="0" smtClean="0"/>
              <a:t>British needs something they can trade for Silk, porcelain, tea, etc.</a:t>
            </a:r>
          </a:p>
          <a:p>
            <a:r>
              <a:rPr lang="en-US" dirty="0"/>
              <a:t>Answer: </a:t>
            </a:r>
            <a:r>
              <a:rPr lang="en-US" dirty="0" smtClean="0"/>
              <a:t>Opium</a:t>
            </a:r>
            <a:endParaRPr lang="en-US" dirty="0"/>
          </a:p>
          <a:p>
            <a:r>
              <a:rPr lang="en-US" dirty="0"/>
              <a:t>India grew </a:t>
            </a:r>
            <a:r>
              <a:rPr lang="en-US" dirty="0" smtClean="0"/>
              <a:t>it</a:t>
            </a:r>
            <a:endParaRPr lang="en-US" dirty="0"/>
          </a:p>
          <a:p>
            <a:r>
              <a:rPr lang="en-US" dirty="0"/>
              <a:t>China accepted it, and eventually began exporting </a:t>
            </a:r>
            <a:r>
              <a:rPr lang="en-US" dirty="0" smtClean="0"/>
              <a:t>silver</a:t>
            </a:r>
            <a:endParaRPr lang="en-US" dirty="0"/>
          </a:p>
          <a:p>
            <a:r>
              <a:rPr lang="en-US" dirty="0" smtClean="0"/>
              <a:t>Too many stoned people -China </a:t>
            </a:r>
            <a:r>
              <a:rPr lang="en-US" dirty="0"/>
              <a:t>bans Opium in </a:t>
            </a:r>
            <a:r>
              <a:rPr lang="en-US" dirty="0" smtClean="0"/>
              <a:t>1839</a:t>
            </a:r>
            <a:endParaRPr lang="en-US" dirty="0"/>
          </a:p>
          <a:p>
            <a:r>
              <a:rPr lang="en-US" dirty="0"/>
              <a:t>British "Free Trade"</a:t>
            </a:r>
          </a:p>
          <a:p>
            <a:endParaRPr lang="en-US" dirty="0"/>
          </a:p>
        </p:txBody>
      </p:sp>
    </p:spTree>
    <p:extLst>
      <p:ext uri="{BB962C8B-B14F-4D97-AF65-F5344CB8AC3E}">
        <p14:creationId xmlns:p14="http://schemas.microsoft.com/office/powerpoint/2010/main" val="2794586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Opium Wars</a:t>
            </a:r>
            <a:endParaRPr lang="en-US" dirty="0"/>
          </a:p>
        </p:txBody>
      </p:sp>
      <p:sp>
        <p:nvSpPr>
          <p:cNvPr id="3" name="Content Placeholder 2"/>
          <p:cNvSpPr>
            <a:spLocks noGrp="1"/>
          </p:cNvSpPr>
          <p:nvPr>
            <p:ph idx="1"/>
          </p:nvPr>
        </p:nvSpPr>
        <p:spPr/>
        <p:txBody>
          <a:bodyPr/>
          <a:lstStyle/>
          <a:p>
            <a:r>
              <a:rPr lang="en-US" dirty="0" smtClean="0"/>
              <a:t>By Sea: Junks are no match for British Gunboats</a:t>
            </a:r>
          </a:p>
          <a:p>
            <a:r>
              <a:rPr lang="en-US" dirty="0" smtClean="0"/>
              <a:t>By Land: Soundly defeated by British Forces</a:t>
            </a:r>
          </a:p>
          <a:p>
            <a:endParaRPr lang="en-US" dirty="0"/>
          </a:p>
          <a:p>
            <a:r>
              <a:rPr lang="en-US" dirty="0" smtClean="0"/>
              <a:t>Emperor has no choice but to sue for peace</a:t>
            </a:r>
            <a:endParaRPr lang="en-US" dirty="0"/>
          </a:p>
        </p:txBody>
      </p:sp>
    </p:spTree>
    <p:extLst>
      <p:ext uri="{BB962C8B-B14F-4D97-AF65-F5344CB8AC3E}">
        <p14:creationId xmlns:p14="http://schemas.microsoft.com/office/powerpoint/2010/main" val="2579445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Opium War</a:t>
            </a:r>
            <a:endParaRPr lang="en-US" dirty="0"/>
          </a:p>
        </p:txBody>
      </p:sp>
      <p:sp>
        <p:nvSpPr>
          <p:cNvPr id="3" name="Content Placeholder 2"/>
          <p:cNvSpPr>
            <a:spLocks noGrp="1"/>
          </p:cNvSpPr>
          <p:nvPr>
            <p:ph idx="1"/>
          </p:nvPr>
        </p:nvSpPr>
        <p:spPr/>
        <p:txBody>
          <a:bodyPr/>
          <a:lstStyle/>
          <a:p>
            <a:r>
              <a:rPr lang="en-US" dirty="0"/>
              <a:t>Britain gets Hong Kong as a </a:t>
            </a:r>
            <a:r>
              <a:rPr lang="en-US" dirty="0" smtClean="0"/>
              <a:t>colony</a:t>
            </a:r>
            <a:endParaRPr lang="en-US" dirty="0"/>
          </a:p>
          <a:p>
            <a:r>
              <a:rPr lang="en-US" dirty="0"/>
              <a:t>5 Treaty Ports -Foreigners live and work under own laws</a:t>
            </a:r>
          </a:p>
          <a:p>
            <a:endParaRPr lang="en-US" dirty="0"/>
          </a:p>
          <a:p>
            <a:r>
              <a:rPr lang="en-US" dirty="0"/>
              <a:t>Extraterritoriality - France &amp; U.S. follow </a:t>
            </a:r>
            <a:endParaRPr lang="en-US" dirty="0" smtClean="0"/>
          </a:p>
          <a:p>
            <a:endParaRPr lang="en-US" dirty="0"/>
          </a:p>
          <a:p>
            <a:r>
              <a:rPr lang="en-US" dirty="0" smtClean="0"/>
              <a:t>And there’s still lots of opium flowing in</a:t>
            </a:r>
            <a:endParaRPr lang="en-US" dirty="0"/>
          </a:p>
        </p:txBody>
      </p:sp>
    </p:spTree>
    <p:extLst>
      <p:ext uri="{BB962C8B-B14F-4D97-AF65-F5344CB8AC3E}">
        <p14:creationId xmlns:p14="http://schemas.microsoft.com/office/powerpoint/2010/main" val="282529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581775" cy="483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287" y="0"/>
            <a:ext cx="8229600" cy="1143000"/>
          </a:xfrm>
        </p:spPr>
        <p:txBody>
          <a:bodyPr>
            <a:normAutofit/>
          </a:bodyPr>
          <a:lstStyle/>
          <a:p>
            <a:r>
              <a:rPr lang="en-US" dirty="0"/>
              <a:t>Spheres of </a:t>
            </a:r>
            <a:r>
              <a:rPr lang="en-US" dirty="0" smtClean="0"/>
              <a:t>Influence</a:t>
            </a:r>
            <a:endParaRPr lang="en-US" dirty="0"/>
          </a:p>
        </p:txBody>
      </p:sp>
      <p:sp>
        <p:nvSpPr>
          <p:cNvPr id="3" name="Content Placeholder 2"/>
          <p:cNvSpPr>
            <a:spLocks noGrp="1"/>
          </p:cNvSpPr>
          <p:nvPr>
            <p:ph idx="1"/>
          </p:nvPr>
        </p:nvSpPr>
        <p:spPr>
          <a:xfrm>
            <a:off x="395287" y="914400"/>
            <a:ext cx="8229600" cy="4525963"/>
          </a:xfrm>
        </p:spPr>
        <p:txBody>
          <a:bodyPr>
            <a:normAutofit/>
          </a:bodyPr>
          <a:lstStyle/>
          <a:p>
            <a:r>
              <a:rPr lang="en-US" dirty="0"/>
              <a:t>a country or area in which another country has power to affect developments although it has no formal authority.</a:t>
            </a:r>
          </a:p>
        </p:txBody>
      </p:sp>
    </p:spTree>
    <p:extLst>
      <p:ext uri="{BB962C8B-B14F-4D97-AF65-F5344CB8AC3E}">
        <p14:creationId xmlns:p14="http://schemas.microsoft.com/office/powerpoint/2010/main" val="23382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Self-Strengthening Movement</a:t>
            </a:r>
            <a:endParaRPr lang="en-US" dirty="0"/>
          </a:p>
        </p:txBody>
      </p:sp>
      <p:sp>
        <p:nvSpPr>
          <p:cNvPr id="3" name="Content Placeholder 2"/>
          <p:cNvSpPr>
            <a:spLocks noGrp="1"/>
          </p:cNvSpPr>
          <p:nvPr>
            <p:ph idx="1"/>
          </p:nvPr>
        </p:nvSpPr>
        <p:spPr/>
        <p:txBody>
          <a:bodyPr/>
          <a:lstStyle/>
          <a:p>
            <a:r>
              <a:rPr lang="en-US" dirty="0" smtClean="0"/>
              <a:t>Response to rebellions/</a:t>
            </a:r>
            <a:r>
              <a:rPr lang="en-US" dirty="0" err="1" smtClean="0"/>
              <a:t>upheavel</a:t>
            </a:r>
            <a:endParaRPr lang="en-US" dirty="0" smtClean="0"/>
          </a:p>
          <a:p>
            <a:r>
              <a:rPr lang="en-US" dirty="0" smtClean="0"/>
              <a:t>Encouraged Western investment in railways and factories</a:t>
            </a:r>
          </a:p>
          <a:p>
            <a:r>
              <a:rPr lang="en-US" dirty="0" smtClean="0"/>
              <a:t>Modernized army</a:t>
            </a:r>
          </a:p>
          <a:p>
            <a:pPr marL="0" indent="0">
              <a:buNone/>
            </a:pPr>
            <a:endParaRPr lang="en-US" dirty="0"/>
          </a:p>
        </p:txBody>
      </p:sp>
    </p:spTree>
    <p:extLst>
      <p:ext uri="{BB962C8B-B14F-4D97-AF65-F5344CB8AC3E}">
        <p14:creationId xmlns:p14="http://schemas.microsoft.com/office/powerpoint/2010/main" val="327861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a:t>
            </a:r>
            <a:endParaRPr lang="en-US" dirty="0"/>
          </a:p>
        </p:txBody>
      </p:sp>
      <p:sp>
        <p:nvSpPr>
          <p:cNvPr id="3" name="Content Placeholder 2"/>
          <p:cNvSpPr>
            <a:spLocks noGrp="1"/>
          </p:cNvSpPr>
          <p:nvPr>
            <p:ph idx="1"/>
          </p:nvPr>
        </p:nvSpPr>
        <p:spPr>
          <a:xfrm>
            <a:off x="990600" y="1447800"/>
            <a:ext cx="4191000" cy="4800600"/>
          </a:xfrm>
        </p:spPr>
        <p:txBody>
          <a:bodyPr>
            <a:normAutofit lnSpcReduction="10000"/>
          </a:bodyPr>
          <a:lstStyle/>
          <a:p>
            <a:r>
              <a:rPr lang="en-US" dirty="0"/>
              <a:t>Social </a:t>
            </a:r>
            <a:r>
              <a:rPr lang="en-US" dirty="0" smtClean="0"/>
              <a:t>Darwinism</a:t>
            </a:r>
          </a:p>
          <a:p>
            <a:pPr lvl="1"/>
            <a:r>
              <a:rPr lang="en-US" dirty="0"/>
              <a:t>the weak were diminished and their cultures delimited while the strong grew in power and in cultural influence over the weak</a:t>
            </a:r>
            <a:endParaRPr lang="en-US" dirty="0" smtClean="0"/>
          </a:p>
          <a:p>
            <a:r>
              <a:rPr lang="en-US" dirty="0" smtClean="0"/>
              <a:t>White </a:t>
            </a:r>
            <a:r>
              <a:rPr lang="en-US" dirty="0"/>
              <a:t>Man’s </a:t>
            </a:r>
            <a:r>
              <a:rPr lang="en-US" dirty="0" smtClean="0"/>
              <a:t>Burden</a:t>
            </a:r>
          </a:p>
          <a:p>
            <a:pPr lvl="1"/>
            <a:r>
              <a:rPr lang="en-US" dirty="0" smtClean="0"/>
              <a:t>It’s our “job” to civilize these people</a:t>
            </a:r>
          </a:p>
        </p:txBody>
      </p:sp>
      <p:sp>
        <p:nvSpPr>
          <p:cNvPr id="4" name="Rectangle 3"/>
          <p:cNvSpPr/>
          <p:nvPr/>
        </p:nvSpPr>
        <p:spPr>
          <a:xfrm>
            <a:off x="5562600" y="2286000"/>
            <a:ext cx="3581400" cy="2308324"/>
          </a:xfrm>
          <a:prstGeom prst="rect">
            <a:avLst/>
          </a:prstGeom>
        </p:spPr>
        <p:txBody>
          <a:bodyPr wrap="square">
            <a:spAutoFit/>
          </a:bodyPr>
          <a:lstStyle/>
          <a:p>
            <a:r>
              <a:rPr lang="en-US" dirty="0"/>
              <a:t>Take up the White Man's burden —</a:t>
            </a:r>
          </a:p>
          <a:p>
            <a:r>
              <a:rPr lang="en-US" dirty="0"/>
              <a:t>Send forth the best ye breed —</a:t>
            </a:r>
          </a:p>
          <a:p>
            <a:r>
              <a:rPr lang="en-US" dirty="0"/>
              <a:t>Go bind your sons to exile</a:t>
            </a:r>
          </a:p>
          <a:p>
            <a:r>
              <a:rPr lang="en-US" dirty="0"/>
              <a:t>To serve your captives' need;</a:t>
            </a:r>
          </a:p>
          <a:p>
            <a:r>
              <a:rPr lang="en-US" dirty="0"/>
              <a:t>To wait in heavy harness,</a:t>
            </a:r>
          </a:p>
          <a:p>
            <a:r>
              <a:rPr lang="en-US" dirty="0"/>
              <a:t>On fluttered folk and wild —</a:t>
            </a:r>
          </a:p>
          <a:p>
            <a:r>
              <a:rPr lang="en-US" dirty="0"/>
              <a:t>Your new-caught, sullen peoples,</a:t>
            </a:r>
          </a:p>
          <a:p>
            <a:r>
              <a:rPr lang="en-US" dirty="0"/>
              <a:t>Half-devil and half-child.</a:t>
            </a:r>
          </a:p>
        </p:txBody>
      </p:sp>
      <p:sp>
        <p:nvSpPr>
          <p:cNvPr id="5" name="TextBox 4"/>
          <p:cNvSpPr txBox="1"/>
          <p:nvPr/>
        </p:nvSpPr>
        <p:spPr>
          <a:xfrm>
            <a:off x="5791200" y="4853282"/>
            <a:ext cx="3124200" cy="369332"/>
          </a:xfrm>
          <a:prstGeom prst="rect">
            <a:avLst/>
          </a:prstGeom>
          <a:noFill/>
        </p:spPr>
        <p:txBody>
          <a:bodyPr wrap="square" rtlCol="0">
            <a:spAutoFit/>
          </a:bodyPr>
          <a:lstStyle/>
          <a:p>
            <a:pPr algn="r"/>
            <a:r>
              <a:rPr lang="en-US" dirty="0" smtClean="0"/>
              <a:t>Rudyard </a:t>
            </a:r>
            <a:r>
              <a:rPr lang="en-US" dirty="0" err="1" smtClean="0"/>
              <a:t>Kiplings’s</a:t>
            </a:r>
            <a:r>
              <a:rPr lang="en-US" dirty="0" smtClean="0"/>
              <a:t> 1899 Poem</a:t>
            </a:r>
            <a:endParaRPr lang="en-US" dirty="0"/>
          </a:p>
        </p:txBody>
      </p:sp>
    </p:spTree>
    <p:extLst>
      <p:ext uri="{BB962C8B-B14F-4D97-AF65-F5344CB8AC3E}">
        <p14:creationId xmlns:p14="http://schemas.microsoft.com/office/powerpoint/2010/main" val="263456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Thailand (Siam)</a:t>
            </a:r>
            <a:endParaRPr lang="en-US" dirty="0"/>
          </a:p>
        </p:txBody>
      </p:sp>
      <p:sp>
        <p:nvSpPr>
          <p:cNvPr id="5" name="Content Placeholder 4"/>
          <p:cNvSpPr>
            <a:spLocks noGrp="1"/>
          </p:cNvSpPr>
          <p:nvPr>
            <p:ph idx="1"/>
          </p:nvPr>
        </p:nvSpPr>
        <p:spPr/>
        <p:txBody>
          <a:bodyPr/>
          <a:lstStyle/>
          <a:p>
            <a:r>
              <a:rPr lang="en-US" dirty="0" smtClean="0"/>
              <a:t>King </a:t>
            </a:r>
            <a:r>
              <a:rPr lang="en-US" dirty="0" err="1" smtClean="0"/>
              <a:t>Mongkut</a:t>
            </a:r>
            <a:r>
              <a:rPr lang="en-US" dirty="0" smtClean="0"/>
              <a:t> and King </a:t>
            </a:r>
            <a:r>
              <a:rPr lang="en-US" dirty="0" err="1" smtClean="0"/>
              <a:t>Chulalongkorn</a:t>
            </a:r>
            <a:endParaRPr lang="en-US" dirty="0" smtClean="0"/>
          </a:p>
          <a:p>
            <a:r>
              <a:rPr lang="en-US" dirty="0" smtClean="0"/>
              <a:t>Negotiate with British and French to maintain </a:t>
            </a:r>
            <a:r>
              <a:rPr lang="en-US" dirty="0" smtClean="0"/>
              <a:t>independence</a:t>
            </a:r>
          </a:p>
          <a:p>
            <a:r>
              <a:rPr lang="en-US" dirty="0"/>
              <a:t>Bowring </a:t>
            </a:r>
            <a:r>
              <a:rPr lang="en-US" dirty="0" smtClean="0"/>
              <a:t>Treaty - </a:t>
            </a:r>
            <a:r>
              <a:rPr lang="en-US" dirty="0"/>
              <a:t>abolition </a:t>
            </a:r>
            <a:r>
              <a:rPr lang="en-US" dirty="0" smtClean="0"/>
              <a:t>of </a:t>
            </a:r>
            <a:r>
              <a:rPr lang="en-US" dirty="0"/>
              <a:t>trade barriers replaced Siamese commerce with free trade</a:t>
            </a:r>
            <a:endParaRPr lang="en-US" dirty="0"/>
          </a:p>
        </p:txBody>
      </p:sp>
    </p:spTree>
    <p:extLst>
      <p:ext uri="{BB962C8B-B14F-4D97-AF65-F5344CB8AC3E}">
        <p14:creationId xmlns:p14="http://schemas.microsoft.com/office/powerpoint/2010/main" val="2186142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379" y="990600"/>
            <a:ext cx="375777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Australia </a:t>
            </a:r>
            <a:endParaRPr lang="en-US" dirty="0"/>
          </a:p>
        </p:txBody>
      </p:sp>
      <p:sp>
        <p:nvSpPr>
          <p:cNvPr id="3" name="Content Placeholder 2"/>
          <p:cNvSpPr>
            <a:spLocks noGrp="1"/>
          </p:cNvSpPr>
          <p:nvPr>
            <p:ph idx="1"/>
          </p:nvPr>
        </p:nvSpPr>
        <p:spPr>
          <a:xfrm>
            <a:off x="1066800" y="1447800"/>
            <a:ext cx="4304502" cy="4800600"/>
          </a:xfrm>
        </p:spPr>
        <p:txBody>
          <a:bodyPr>
            <a:normAutofit fontScale="85000" lnSpcReduction="10000"/>
          </a:bodyPr>
          <a:lstStyle/>
          <a:p>
            <a:r>
              <a:rPr lang="en-US" dirty="0"/>
              <a:t>Natives are called Aboriginals</a:t>
            </a:r>
          </a:p>
          <a:p>
            <a:r>
              <a:rPr lang="en-US" dirty="0"/>
              <a:t>We give James Cook credit for settling Australia - 1770</a:t>
            </a:r>
          </a:p>
          <a:p>
            <a:r>
              <a:rPr lang="en-US" dirty="0"/>
              <a:t>Origins as a penal colony until 1848</a:t>
            </a:r>
          </a:p>
          <a:p>
            <a:r>
              <a:rPr lang="en-US" dirty="0"/>
              <a:t>Native Populations Decline</a:t>
            </a:r>
          </a:p>
          <a:p>
            <a:pPr marL="82296" indent="0">
              <a:buNone/>
            </a:pPr>
            <a:r>
              <a:rPr lang="en-US" dirty="0"/>
              <a:t>	</a:t>
            </a:r>
            <a:r>
              <a:rPr lang="en-US" dirty="0" smtClean="0"/>
              <a:t>"</a:t>
            </a:r>
            <a:r>
              <a:rPr lang="en-US" dirty="0"/>
              <a:t>Stolen Generations"</a:t>
            </a:r>
          </a:p>
          <a:p>
            <a:r>
              <a:rPr lang="en-US" dirty="0" smtClean="0"/>
              <a:t>Settler </a:t>
            </a:r>
            <a:r>
              <a:rPr lang="en-US" dirty="0"/>
              <a:t>Colony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302" y="3521242"/>
            <a:ext cx="32099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620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lstStyle/>
          <a:p>
            <a:r>
              <a:rPr lang="en-US" dirty="0" smtClean="0"/>
              <a:t>Africa</a:t>
            </a:r>
            <a:endParaRPr lang="en-US" dirty="0"/>
          </a:p>
        </p:txBody>
      </p:sp>
    </p:spTree>
    <p:extLst>
      <p:ext uri="{BB962C8B-B14F-4D97-AF65-F5344CB8AC3E}">
        <p14:creationId xmlns:p14="http://schemas.microsoft.com/office/powerpoint/2010/main" val="876354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Belgian Congo</a:t>
            </a:r>
            <a:endParaRPr lang="en-US" dirty="0"/>
          </a:p>
        </p:txBody>
      </p:sp>
      <p:sp>
        <p:nvSpPr>
          <p:cNvPr id="3" name="Content Placeholder 2"/>
          <p:cNvSpPr>
            <a:spLocks noGrp="1"/>
          </p:cNvSpPr>
          <p:nvPr>
            <p:ph idx="1"/>
          </p:nvPr>
        </p:nvSpPr>
        <p:spPr>
          <a:xfrm>
            <a:off x="990600" y="1600200"/>
            <a:ext cx="3200400" cy="4525963"/>
          </a:xfrm>
        </p:spPr>
        <p:txBody>
          <a:bodyPr/>
          <a:lstStyle/>
          <a:p>
            <a:r>
              <a:rPr lang="en-US" dirty="0" smtClean="0"/>
              <a:t>Dr. Livingstone</a:t>
            </a:r>
          </a:p>
          <a:p>
            <a:r>
              <a:rPr lang="en-US" dirty="0" smtClean="0"/>
              <a:t>Henry Stanley</a:t>
            </a:r>
          </a:p>
          <a:p>
            <a:r>
              <a:rPr lang="en-US" dirty="0" smtClean="0"/>
              <a:t>King Leopold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19200"/>
            <a:ext cx="51816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858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40005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Berlin Conference (1884-1885)</a:t>
            </a:r>
            <a:endParaRPr lang="en-US" dirty="0"/>
          </a:p>
        </p:txBody>
      </p:sp>
      <p:sp>
        <p:nvSpPr>
          <p:cNvPr id="3" name="Content Placeholder 2"/>
          <p:cNvSpPr>
            <a:spLocks noGrp="1"/>
          </p:cNvSpPr>
          <p:nvPr>
            <p:ph idx="1"/>
          </p:nvPr>
        </p:nvSpPr>
        <p:spPr>
          <a:xfrm>
            <a:off x="457200" y="1600200"/>
            <a:ext cx="5257800" cy="4525963"/>
          </a:xfrm>
        </p:spPr>
        <p:txBody>
          <a:bodyPr>
            <a:normAutofit fontScale="92500" lnSpcReduction="20000"/>
          </a:bodyPr>
          <a:lstStyle/>
          <a:p>
            <a:r>
              <a:rPr lang="en-US" dirty="0"/>
              <a:t>-Formalized the "Scramble for Africa"</a:t>
            </a:r>
          </a:p>
          <a:p>
            <a:r>
              <a:rPr lang="en-US" dirty="0"/>
              <a:t>-coincided with the rise of Germany as an imperial power</a:t>
            </a:r>
          </a:p>
          <a:p>
            <a:r>
              <a:rPr lang="en-US" dirty="0"/>
              <a:t>-international prohibition of the slave trade was signed</a:t>
            </a:r>
          </a:p>
          <a:p>
            <a:r>
              <a:rPr lang="en-US" dirty="0"/>
              <a:t>-Only independent nations left: Ethiopia and Liberia </a:t>
            </a:r>
          </a:p>
          <a:p>
            <a:r>
              <a:rPr lang="en-US" dirty="0"/>
              <a:t>-Liberia: Home to returning freed slaves from U.S.</a:t>
            </a:r>
          </a:p>
        </p:txBody>
      </p:sp>
    </p:spTree>
    <p:extLst>
      <p:ext uri="{BB962C8B-B14F-4D97-AF65-F5344CB8AC3E}">
        <p14:creationId xmlns:p14="http://schemas.microsoft.com/office/powerpoint/2010/main" val="3855420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Algeria (1830-1962)</a:t>
            </a:r>
            <a:endParaRPr lang="en-US" dirty="0"/>
          </a:p>
        </p:txBody>
      </p:sp>
      <p:sp>
        <p:nvSpPr>
          <p:cNvPr id="3" name="Content Placeholder 2"/>
          <p:cNvSpPr>
            <a:spLocks noGrp="1"/>
          </p:cNvSpPr>
          <p:nvPr>
            <p:ph idx="1"/>
          </p:nvPr>
        </p:nvSpPr>
        <p:spPr>
          <a:xfrm>
            <a:off x="457200" y="1600200"/>
            <a:ext cx="3886200" cy="4525963"/>
          </a:xfrm>
        </p:spPr>
        <p:txBody>
          <a:bodyPr/>
          <a:lstStyle/>
          <a:p>
            <a:r>
              <a:rPr lang="en-US" dirty="0" smtClean="0"/>
              <a:t>Began: blockade </a:t>
            </a:r>
            <a:r>
              <a:rPr lang="en-US" dirty="0"/>
              <a:t>of Algiers by the French </a:t>
            </a:r>
            <a:r>
              <a:rPr lang="en-US" dirty="0" smtClean="0"/>
              <a:t>navy</a:t>
            </a:r>
          </a:p>
          <a:p>
            <a:r>
              <a:rPr lang="en-US" dirty="0" smtClean="0"/>
              <a:t>France doesn’t care about the interior</a:t>
            </a:r>
          </a:p>
          <a:p>
            <a:r>
              <a:rPr lang="en-US" dirty="0" smtClean="0"/>
              <a:t>Settler Colony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47800"/>
            <a:ext cx="4648200" cy="508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899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Boers</a:t>
            </a:r>
            <a:endParaRPr lang="en-US" dirty="0"/>
          </a:p>
        </p:txBody>
      </p:sp>
      <p:sp>
        <p:nvSpPr>
          <p:cNvPr id="3" name="Content Placeholder 2"/>
          <p:cNvSpPr>
            <a:spLocks noGrp="1"/>
          </p:cNvSpPr>
          <p:nvPr>
            <p:ph idx="1"/>
          </p:nvPr>
        </p:nvSpPr>
        <p:spPr>
          <a:xfrm>
            <a:off x="457199" y="1600200"/>
            <a:ext cx="3854591" cy="4525963"/>
          </a:xfrm>
        </p:spPr>
        <p:txBody>
          <a:bodyPr>
            <a:normAutofit/>
          </a:bodyPr>
          <a:lstStyle/>
          <a:p>
            <a:r>
              <a:rPr lang="en-US" dirty="0" smtClean="0"/>
              <a:t>Dutch word for Farmer</a:t>
            </a:r>
          </a:p>
          <a:p>
            <a:r>
              <a:rPr lang="en-US" dirty="0" smtClean="0"/>
              <a:t>Settler Colony</a:t>
            </a:r>
            <a:endParaRPr lang="en-US" dirty="0"/>
          </a:p>
          <a:p>
            <a:r>
              <a:rPr lang="en-US" dirty="0" smtClean="0"/>
              <a:t>Afrikaans: West </a:t>
            </a:r>
            <a:r>
              <a:rPr lang="en-US" dirty="0"/>
              <a:t>Germanic </a:t>
            </a:r>
            <a:r>
              <a:rPr lang="en-US" dirty="0" smtClean="0"/>
              <a:t>language (Creolized)</a:t>
            </a:r>
          </a:p>
          <a:p>
            <a:r>
              <a:rPr lang="en-US" dirty="0" smtClean="0"/>
              <a:t>Originally overseen by the DEIC</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1791" y="1905000"/>
            <a:ext cx="4608864" cy="385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711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a:t>Gold and Diamond Mines in South Africa</a:t>
            </a:r>
            <a:endParaRPr lang="en-US" sz="3600" dirty="0"/>
          </a:p>
        </p:txBody>
      </p:sp>
      <p:sp>
        <p:nvSpPr>
          <p:cNvPr id="3" name="Content Placeholder 2"/>
          <p:cNvSpPr>
            <a:spLocks noGrp="1"/>
          </p:cNvSpPr>
          <p:nvPr>
            <p:ph idx="1"/>
          </p:nvPr>
        </p:nvSpPr>
        <p:spPr>
          <a:xfrm>
            <a:off x="301040" y="1219200"/>
            <a:ext cx="8458200" cy="1981200"/>
          </a:xfrm>
        </p:spPr>
        <p:txBody>
          <a:bodyPr>
            <a:normAutofit fontScale="85000" lnSpcReduction="10000"/>
          </a:bodyPr>
          <a:lstStyle/>
          <a:p>
            <a:pPr marL="0" indent="0">
              <a:buNone/>
            </a:pPr>
            <a:r>
              <a:rPr lang="en-US" sz="3300" dirty="0"/>
              <a:t>1870-80s - first commercial mining of diamonds and gold </a:t>
            </a:r>
          </a:p>
          <a:p>
            <a:r>
              <a:rPr lang="en-US" sz="3300" dirty="0" smtClean="0"/>
              <a:t> </a:t>
            </a:r>
            <a:r>
              <a:rPr lang="en-US" sz="3300" dirty="0"/>
              <a:t>region became a magnet for European investment</a:t>
            </a:r>
          </a:p>
          <a:p>
            <a:r>
              <a:rPr lang="en-US" sz="3300" dirty="0" smtClean="0"/>
              <a:t> </a:t>
            </a:r>
            <a:r>
              <a:rPr lang="en-US" sz="3300" dirty="0"/>
              <a:t>Mining in the region predated European arrivals by several centuries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4628147" cy="371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7029" y="3462418"/>
            <a:ext cx="4572000" cy="3280898"/>
          </a:xfrm>
          <a:prstGeom prst="rect">
            <a:avLst/>
          </a:prstGeom>
        </p:spPr>
        <p:txBody>
          <a:bodyPr>
            <a:spAutoFit/>
          </a:bodyPr>
          <a:lstStyle/>
          <a:p>
            <a:pPr lvl="0">
              <a:spcBef>
                <a:spcPct val="20000"/>
              </a:spcBef>
            </a:pPr>
            <a:r>
              <a:rPr lang="en-US" sz="2800" dirty="0">
                <a:solidFill>
                  <a:prstClr val="black"/>
                </a:solidFill>
              </a:rPr>
              <a:t>1886 Gold first mined by Europeans near Johannesburg</a:t>
            </a:r>
          </a:p>
          <a:p>
            <a:pPr marL="342900" lvl="0" indent="-342900">
              <a:spcBef>
                <a:spcPct val="20000"/>
              </a:spcBef>
              <a:buFont typeface="Arial" pitchFamily="34" charset="0"/>
              <a:buChar char="•"/>
            </a:pPr>
            <a:r>
              <a:rPr lang="en-US" sz="2800" dirty="0">
                <a:solidFill>
                  <a:prstClr val="black"/>
                </a:solidFill>
              </a:rPr>
              <a:t>M</a:t>
            </a:r>
            <a:r>
              <a:rPr lang="en-US" sz="2800" dirty="0" smtClean="0">
                <a:solidFill>
                  <a:prstClr val="black"/>
                </a:solidFill>
              </a:rPr>
              <a:t>ost </a:t>
            </a:r>
            <a:r>
              <a:rPr lang="en-US" sz="2800" dirty="0">
                <a:solidFill>
                  <a:prstClr val="black"/>
                </a:solidFill>
              </a:rPr>
              <a:t>important sector in the mining industry</a:t>
            </a:r>
          </a:p>
          <a:p>
            <a:pPr marL="342900" lvl="0" indent="-342900">
              <a:spcBef>
                <a:spcPct val="20000"/>
              </a:spcBef>
              <a:buFont typeface="Arial" pitchFamily="34" charset="0"/>
              <a:buChar char="•"/>
            </a:pPr>
            <a:r>
              <a:rPr lang="en-US" sz="2800" dirty="0" smtClean="0">
                <a:solidFill>
                  <a:prstClr val="black"/>
                </a:solidFill>
              </a:rPr>
              <a:t>S. Africa </a:t>
            </a:r>
            <a:r>
              <a:rPr lang="en-US" sz="2800" dirty="0">
                <a:solidFill>
                  <a:prstClr val="black"/>
                </a:solidFill>
              </a:rPr>
              <a:t>has almost </a:t>
            </a:r>
            <a:r>
              <a:rPr lang="en-US" sz="2800" dirty="0" smtClean="0">
                <a:solidFill>
                  <a:prstClr val="black"/>
                </a:solidFill>
              </a:rPr>
              <a:t>½ of </a:t>
            </a:r>
            <a:r>
              <a:rPr lang="en-US" sz="2800" dirty="0">
                <a:solidFill>
                  <a:prstClr val="black"/>
                </a:solidFill>
              </a:rPr>
              <a:t>the world's known gold reserves</a:t>
            </a:r>
          </a:p>
        </p:txBody>
      </p:sp>
    </p:spTree>
    <p:extLst>
      <p:ext uri="{BB962C8B-B14F-4D97-AF65-F5344CB8AC3E}">
        <p14:creationId xmlns:p14="http://schemas.microsoft.com/office/powerpoint/2010/main" val="2735741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 Wars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War 1880-1881: Winner?</a:t>
            </a:r>
          </a:p>
          <a:p>
            <a:r>
              <a:rPr lang="en-US" dirty="0" smtClean="0"/>
              <a:t>2</a:t>
            </a:r>
            <a:r>
              <a:rPr lang="en-US" baseline="30000" dirty="0" smtClean="0"/>
              <a:t>nd</a:t>
            </a:r>
            <a:r>
              <a:rPr lang="en-US" dirty="0" smtClean="0"/>
              <a:t> War 1899-1902: Winner?</a:t>
            </a:r>
          </a:p>
          <a:p>
            <a:pPr marL="0" indent="0">
              <a:buNone/>
            </a:pPr>
            <a:endParaRPr lang="en-US" dirty="0"/>
          </a:p>
          <a:p>
            <a:pPr marL="0" indent="0">
              <a:buNone/>
            </a:pPr>
            <a:r>
              <a:rPr lang="en-US" dirty="0" smtClean="0"/>
              <a:t>Effects: </a:t>
            </a:r>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18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Monroe Doctrine</a:t>
            </a:r>
            <a:endParaRPr lang="en-US" dirty="0"/>
          </a:p>
        </p:txBody>
      </p:sp>
      <p:sp>
        <p:nvSpPr>
          <p:cNvPr id="3" name="Content Placeholder 2"/>
          <p:cNvSpPr>
            <a:spLocks noGrp="1"/>
          </p:cNvSpPr>
          <p:nvPr>
            <p:ph idx="1"/>
          </p:nvPr>
        </p:nvSpPr>
        <p:spPr/>
        <p:txBody>
          <a:bodyPr/>
          <a:lstStyle/>
          <a:p>
            <a:r>
              <a:rPr lang="en-US" dirty="0"/>
              <a:t>1823</a:t>
            </a:r>
          </a:p>
          <a:p>
            <a:r>
              <a:rPr lang="en-US" dirty="0"/>
              <a:t>Short Version:  This is our “Sphere”</a:t>
            </a:r>
          </a:p>
          <a:p>
            <a:r>
              <a:rPr lang="en-US" dirty="0"/>
              <a:t>Long Version:  to free the newly independent colonies of Latin America from European intervention and avoid situations which could make the New World a battleground for the Old World powers, so the US can control the situation</a:t>
            </a:r>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263781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Spanish-American War</a:t>
            </a:r>
            <a:endParaRPr lang="en-US" dirty="0"/>
          </a:p>
        </p:txBody>
      </p:sp>
      <p:sp>
        <p:nvSpPr>
          <p:cNvPr id="3" name="Content Placeholder 2"/>
          <p:cNvSpPr>
            <a:spLocks noGrp="1"/>
          </p:cNvSpPr>
          <p:nvPr>
            <p:ph idx="1"/>
          </p:nvPr>
        </p:nvSpPr>
        <p:spPr/>
        <p:txBody>
          <a:bodyPr/>
          <a:lstStyle/>
          <a:p>
            <a:r>
              <a:rPr lang="en-US" dirty="0" smtClean="0"/>
              <a:t>USS Maine - Pulitzer and Hearst</a:t>
            </a:r>
          </a:p>
          <a:p>
            <a:r>
              <a:rPr lang="en-US" dirty="0" smtClean="0"/>
              <a:t>Cuban War for Independence</a:t>
            </a:r>
          </a:p>
          <a:p>
            <a:r>
              <a:rPr lang="en-US" dirty="0" smtClean="0"/>
              <a:t>Pacific Theatre v. Caribbean Theatre</a:t>
            </a:r>
          </a:p>
          <a:p>
            <a:r>
              <a:rPr lang="en-US" dirty="0" smtClean="0"/>
              <a:t>America Gains</a:t>
            </a:r>
          </a:p>
          <a:p>
            <a:pPr lvl="1"/>
            <a:r>
              <a:rPr lang="en-US" dirty="0" smtClean="0"/>
              <a:t>The Philippines</a:t>
            </a:r>
          </a:p>
          <a:p>
            <a:pPr lvl="1"/>
            <a:r>
              <a:rPr lang="en-US" dirty="0" smtClean="0"/>
              <a:t>Cuba</a:t>
            </a:r>
          </a:p>
          <a:p>
            <a:pPr lvl="1"/>
            <a:r>
              <a:rPr lang="en-US" dirty="0" smtClean="0"/>
              <a:t>Puerto Rico</a:t>
            </a:r>
          </a:p>
          <a:p>
            <a:pPr lvl="1"/>
            <a:r>
              <a:rPr lang="en-US" dirty="0" smtClean="0"/>
              <a:t>Guam</a:t>
            </a:r>
          </a:p>
        </p:txBody>
      </p:sp>
    </p:spTree>
    <p:extLst>
      <p:ext uri="{BB962C8B-B14F-4D97-AF65-F5344CB8AC3E}">
        <p14:creationId xmlns:p14="http://schemas.microsoft.com/office/powerpoint/2010/main" val="159379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8128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06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19600"/>
            <a:ext cx="7498080" cy="1143000"/>
          </a:xfrm>
        </p:spPr>
        <p:txBody>
          <a:bodyPr/>
          <a:lstStyle/>
          <a:p>
            <a:r>
              <a:rPr lang="en-US" dirty="0" smtClean="0"/>
              <a:t>India</a:t>
            </a:r>
            <a:endParaRPr lang="en-US" dirty="0"/>
          </a:p>
        </p:txBody>
      </p:sp>
    </p:spTree>
    <p:extLst>
      <p:ext uri="{BB962C8B-B14F-4D97-AF65-F5344CB8AC3E}">
        <p14:creationId xmlns:p14="http://schemas.microsoft.com/office/powerpoint/2010/main" val="215361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sp>
        <p:nvSpPr>
          <p:cNvPr id="3" name="Content Placeholder 2"/>
          <p:cNvSpPr>
            <a:spLocks noGrp="1"/>
          </p:cNvSpPr>
          <p:nvPr>
            <p:ph idx="1"/>
          </p:nvPr>
        </p:nvSpPr>
        <p:spPr/>
        <p:txBody>
          <a:bodyPr/>
          <a:lstStyle/>
          <a:p>
            <a:pPr marL="82296" indent="0" algn="ctr">
              <a:buNone/>
            </a:pPr>
            <a:r>
              <a:rPr lang="en-US" b="1" dirty="0"/>
              <a:t>The British were perhaps the most successful pirates in history. They came to India pillaged the country in the name of trade and then enslaved it in the name of civilization.</a:t>
            </a:r>
          </a:p>
          <a:p>
            <a:pPr marL="402336" lvl="1" indent="0" algn="r">
              <a:buNone/>
            </a:pPr>
            <a:r>
              <a:rPr lang="en-US" b="1" dirty="0" smtClean="0"/>
              <a:t>Buckminster </a:t>
            </a:r>
            <a:r>
              <a:rPr lang="en-US" b="1" dirty="0"/>
              <a:t>Fuller ~ Philosopher</a:t>
            </a:r>
          </a:p>
          <a:p>
            <a:endParaRPr lang="en-US" dirty="0"/>
          </a:p>
        </p:txBody>
      </p:sp>
    </p:spTree>
    <p:extLst>
      <p:ext uri="{BB962C8B-B14F-4D97-AF65-F5344CB8AC3E}">
        <p14:creationId xmlns:p14="http://schemas.microsoft.com/office/powerpoint/2010/main" val="186115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BEIC</a:t>
            </a:r>
            <a:endParaRPr lang="en-US" dirty="0"/>
          </a:p>
        </p:txBody>
      </p:sp>
      <p:sp>
        <p:nvSpPr>
          <p:cNvPr id="3" name="Content Placeholder 2"/>
          <p:cNvSpPr>
            <a:spLocks noGrp="1"/>
          </p:cNvSpPr>
          <p:nvPr>
            <p:ph idx="1"/>
          </p:nvPr>
        </p:nvSpPr>
        <p:spPr/>
        <p:txBody>
          <a:bodyPr/>
          <a:lstStyle/>
          <a:p>
            <a:r>
              <a:rPr lang="en-US" dirty="0"/>
              <a:t>Cotton, silk, indigo dye, salt, tea and opium</a:t>
            </a:r>
          </a:p>
          <a:p>
            <a:r>
              <a:rPr lang="en-US" dirty="0" smtClean="0"/>
              <a:t>Military </a:t>
            </a:r>
            <a:r>
              <a:rPr lang="en-US" dirty="0"/>
              <a:t>Authority</a:t>
            </a:r>
          </a:p>
          <a:p>
            <a:r>
              <a:rPr lang="en-US" dirty="0" smtClean="0"/>
              <a:t>Fought </a:t>
            </a:r>
            <a:r>
              <a:rPr lang="en-US" dirty="0"/>
              <a:t>off the Dutch &amp; French for control</a:t>
            </a:r>
          </a:p>
          <a:p>
            <a:r>
              <a:rPr lang="en-US" dirty="0" smtClean="0"/>
              <a:t>In control until 1857</a:t>
            </a:r>
            <a:endParaRPr lang="en-US" dirty="0"/>
          </a:p>
        </p:txBody>
      </p:sp>
    </p:spTree>
    <p:extLst>
      <p:ext uri="{BB962C8B-B14F-4D97-AF65-F5344CB8AC3E}">
        <p14:creationId xmlns:p14="http://schemas.microsoft.com/office/powerpoint/2010/main" val="3812669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Sepoy</a:t>
            </a:r>
            <a:r>
              <a:rPr lang="en-US" dirty="0" smtClean="0"/>
              <a:t> Mutiny </a:t>
            </a:r>
            <a:endParaRPr lang="en-US" dirty="0"/>
          </a:p>
        </p:txBody>
      </p:sp>
      <p:sp>
        <p:nvSpPr>
          <p:cNvPr id="3" name="Content Placeholder 2"/>
          <p:cNvSpPr>
            <a:spLocks noGrp="1"/>
          </p:cNvSpPr>
          <p:nvPr>
            <p:ph idx="1"/>
          </p:nvPr>
        </p:nvSpPr>
        <p:spPr/>
        <p:txBody>
          <a:bodyPr/>
          <a:lstStyle/>
          <a:p>
            <a:r>
              <a:rPr lang="en-US" dirty="0" smtClean="0"/>
              <a:t>1857</a:t>
            </a:r>
          </a:p>
          <a:p>
            <a:r>
              <a:rPr lang="en-US" dirty="0" err="1" smtClean="0"/>
              <a:t>Sepoys</a:t>
            </a:r>
            <a:r>
              <a:rPr lang="en-US" dirty="0" smtClean="0"/>
              <a:t>: Indian </a:t>
            </a:r>
            <a:r>
              <a:rPr lang="en-US" dirty="0"/>
              <a:t>soldiers who were recruited into the </a:t>
            </a:r>
            <a:r>
              <a:rPr lang="en-US" dirty="0" smtClean="0"/>
              <a:t>BEIC’s army</a:t>
            </a:r>
          </a:p>
          <a:p>
            <a:r>
              <a:rPr lang="en-US" dirty="0" smtClean="0"/>
              <a:t>Series of injustices </a:t>
            </a:r>
          </a:p>
          <a:p>
            <a:r>
              <a:rPr lang="en-US" dirty="0" smtClean="0"/>
              <a:t>Final Straw: </a:t>
            </a:r>
            <a:r>
              <a:rPr lang="en-US" dirty="0"/>
              <a:t>Enfield P-53 rifle</a:t>
            </a:r>
            <a:endParaRPr lang="en-US" dirty="0" smtClean="0"/>
          </a:p>
          <a:p>
            <a:r>
              <a:rPr lang="en-US" dirty="0" smtClean="0"/>
              <a:t>Switch from Indirect Rule to Direct Rule</a:t>
            </a:r>
            <a:endParaRPr lang="en-US" dirty="0"/>
          </a:p>
        </p:txBody>
      </p:sp>
    </p:spTree>
    <p:extLst>
      <p:ext uri="{BB962C8B-B14F-4D97-AF65-F5344CB8AC3E}">
        <p14:creationId xmlns:p14="http://schemas.microsoft.com/office/powerpoint/2010/main" val="2220159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7220</TotalTime>
  <Words>701</Words>
  <Application>Microsoft Office PowerPoint</Application>
  <PresentationFormat>On-screen Show (4:3)</PresentationFormat>
  <Paragraphs>128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Imperialism</vt:lpstr>
      <vt:lpstr>Why?</vt:lpstr>
      <vt:lpstr>Monroe Doctrine</vt:lpstr>
      <vt:lpstr>Spanish-American War</vt:lpstr>
      <vt:lpstr>PowerPoint Presentation</vt:lpstr>
      <vt:lpstr>India</vt:lpstr>
      <vt:lpstr>India</vt:lpstr>
      <vt:lpstr>BEIC</vt:lpstr>
      <vt:lpstr>Sepoy Mutiny </vt:lpstr>
      <vt:lpstr>East Asia</vt:lpstr>
      <vt:lpstr>Opening of Japan</vt:lpstr>
      <vt:lpstr>Meiji Restoration</vt:lpstr>
      <vt:lpstr>The Meiji emperor proclaiming the Meiji Constitution in 1889.</vt:lpstr>
      <vt:lpstr>China</vt:lpstr>
      <vt:lpstr>Barbarians at the Southern Gates</vt:lpstr>
      <vt:lpstr>The Opium Wars</vt:lpstr>
      <vt:lpstr>After the Opium War</vt:lpstr>
      <vt:lpstr>Spheres of Influence</vt:lpstr>
      <vt:lpstr>Self-Strengthening Movement</vt:lpstr>
      <vt:lpstr>Thailand (Siam)</vt:lpstr>
      <vt:lpstr>Australia </vt:lpstr>
      <vt:lpstr>Africa</vt:lpstr>
      <vt:lpstr>The Belgian Congo</vt:lpstr>
      <vt:lpstr>Berlin Conference (1884-1885)</vt:lpstr>
      <vt:lpstr>French Algeria (1830-1962)</vt:lpstr>
      <vt:lpstr>Boers</vt:lpstr>
      <vt:lpstr>Gold and Diamond Mines in South Africa</vt:lpstr>
      <vt:lpstr>Boer Wars</vt:lpstr>
    </vt:vector>
  </TitlesOfParts>
  <Company>Marysville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Rebecca Saha</dc:creator>
  <cp:lastModifiedBy>Rebecca Saha</cp:lastModifiedBy>
  <cp:revision>38</cp:revision>
  <dcterms:created xsi:type="dcterms:W3CDTF">2018-01-31T17:16:22Z</dcterms:created>
  <dcterms:modified xsi:type="dcterms:W3CDTF">2020-02-04T16:56:24Z</dcterms:modified>
</cp:coreProperties>
</file>