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6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3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F3FF-B346-4AD0-98D1-4E8866CD5407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47AB5-20ED-4E81-ACD3-A84BC4C24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 in the Post-Classical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According the College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0868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3.1 IV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There </a:t>
            </a:r>
            <a:r>
              <a:rPr lang="en-US" sz="2000" dirty="0"/>
              <a:t>was continued diffusion of crops and pathogens, including epidemic diseases like the bubonic plague, through the Eastern Hemisphere along the trade routes.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750868"/>
            <a:ext cx="4618136" cy="230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525963"/>
          </a:xfrm>
        </p:spPr>
        <p:txBody>
          <a:bodyPr/>
          <a:lstStyle/>
          <a:p>
            <a:r>
              <a:rPr lang="en-US" dirty="0"/>
              <a:t>Seaborne immigrants from Indonesia or Malaya bring bananas and coconuts</a:t>
            </a:r>
          </a:p>
        </p:txBody>
      </p:sp>
      <p:pic>
        <p:nvPicPr>
          <p:cNvPr id="2052" name="Picture 4" descr="C:\Users\rsaha\AppData\Local\Microsoft\Windows\Temporary Internet Files\Content.IE5\QCNHE4EK\15912-illustration-of-a-banana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12850"/>
            <a:ext cx="1687657" cy="16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saha\AppData\Local\Microsoft\Windows\Temporary Internet Files\Content.IE5\NUBRGLTJ\11954317661480699650coconuts_kiwi_strawberr_01.svg.hi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735872"/>
            <a:ext cx="1311475" cy="9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44219 0.1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50504 0.0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3.2 I. B. </a:t>
            </a:r>
            <a:br>
              <a:rPr lang="en-US" sz="2000" dirty="0" smtClean="0"/>
            </a:br>
            <a:r>
              <a:rPr lang="en-US" sz="2000" dirty="0" smtClean="0"/>
              <a:t>In some places, new forms of governance emerged: City States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0650"/>
            <a:ext cx="3914775" cy="4525963"/>
          </a:xfrm>
        </p:spPr>
        <p:txBody>
          <a:bodyPr/>
          <a:lstStyle/>
          <a:p>
            <a:r>
              <a:rPr lang="en-US" dirty="0" smtClean="0"/>
              <a:t>Swahili City-States were governed by kings who controlled both trade and taxes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9065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9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3.1 </a:t>
            </a:r>
            <a:r>
              <a:rPr lang="en-US" sz="2400" dirty="0" smtClean="0"/>
              <a:t>I. A. </a:t>
            </a:r>
            <a:br>
              <a:rPr lang="en-US" sz="2400" dirty="0" smtClean="0"/>
            </a:br>
            <a:r>
              <a:rPr lang="en-US" sz="2400" dirty="0" smtClean="0"/>
              <a:t>Existing </a:t>
            </a:r>
            <a:r>
              <a:rPr lang="en-US" sz="2400" dirty="0"/>
              <a:t>trade routes flourished and promoted the growth of powerful new trade cites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686800" cy="3535363"/>
          </a:xfrm>
        </p:spPr>
        <p:txBody>
          <a:bodyPr/>
          <a:lstStyle/>
          <a:p>
            <a:r>
              <a:rPr lang="en-US" dirty="0" smtClean="0"/>
              <a:t>Swahili City States</a:t>
            </a:r>
          </a:p>
          <a:p>
            <a:r>
              <a:rPr lang="en-US" dirty="0" smtClean="0"/>
              <a:t>Merchants traded gold, slaves, and ivory for pottery glassware, and textiles from Persia, India, and China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42307"/>
            <a:ext cx="5791200" cy="428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4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3.1. I. C. </a:t>
            </a:r>
            <a:br>
              <a:rPr lang="en-US" sz="2000" dirty="0" smtClean="0"/>
            </a:br>
            <a:r>
              <a:rPr lang="en-US" sz="2000" dirty="0" smtClean="0"/>
              <a:t>The growth of interregional trade in luxury goods was encouraged by significant innovations in previously existing transportation and commercial technologies.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327" y="1415399"/>
            <a:ext cx="8153400" cy="1577182"/>
          </a:xfrm>
        </p:spPr>
        <p:txBody>
          <a:bodyPr/>
          <a:lstStyle/>
          <a:p>
            <a:r>
              <a:rPr lang="en-US" dirty="0" smtClean="0"/>
              <a:t>Caravanserai - </a:t>
            </a:r>
            <a:r>
              <a:rPr lang="en-US" dirty="0"/>
              <a:t>an inn with a central courtyard for travelers in the desert regions of Asia or North Africa.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2992581"/>
            <a:ext cx="8181109" cy="3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5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3.1 II. A.</a:t>
            </a:r>
            <a:br>
              <a:rPr lang="en-US" sz="2000" dirty="0" smtClean="0"/>
            </a:br>
            <a:r>
              <a:rPr lang="en-US" sz="2000" dirty="0" smtClean="0"/>
              <a:t>The expansion and intensification of long-distance trade routes often depended on environmental knowledge and technological adaptations to it.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873"/>
            <a:ext cx="8229600" cy="1143000"/>
          </a:xfrm>
        </p:spPr>
        <p:txBody>
          <a:bodyPr/>
          <a:lstStyle/>
          <a:p>
            <a:r>
              <a:rPr lang="en-US" dirty="0" smtClean="0"/>
              <a:t>The way the Berbers adapted camels to travel across and around the Sahara.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438775" cy="413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3.1 II. B. </a:t>
            </a:r>
            <a:br>
              <a:rPr lang="en-US" sz="2000" dirty="0" smtClean="0"/>
            </a:br>
            <a:r>
              <a:rPr lang="en-US" sz="2000" dirty="0" smtClean="0"/>
              <a:t>Some migrations had a significant environmental impact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The migration of Bantu-speaking peoples who facilitated transmission of iron technologies and agricultural techniques in Sub-Saharan Africa.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65490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3.1 II. C.</a:t>
            </a:r>
            <a:br>
              <a:rPr lang="en-US" sz="2000" dirty="0" smtClean="0"/>
            </a:br>
            <a:r>
              <a:rPr lang="en-US" sz="2000" dirty="0" smtClean="0"/>
              <a:t>Some migrations and commercial contacts led to the diffusion of languages throughout a new region of the mergence of new languages.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smtClean="0"/>
              <a:t>The spread of Bantu languages</a:t>
            </a:r>
          </a:p>
          <a:p>
            <a:r>
              <a:rPr lang="en-US" dirty="0" smtClean="0"/>
              <a:t>The spread of Turkic and Arabic languages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18" y="1447800"/>
            <a:ext cx="499708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3.1 III. A.</a:t>
            </a:r>
            <a:br>
              <a:rPr lang="en-US" sz="2000" dirty="0" smtClean="0"/>
            </a:br>
            <a:r>
              <a:rPr lang="en-US" sz="2000" dirty="0" smtClean="0"/>
              <a:t>Muslim rule expanded to many parts of Afro-Eurasia due to military expansion.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2926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3.1 III. C. </a:t>
            </a:r>
            <a:br>
              <a:rPr lang="en-US" sz="2000" dirty="0" smtClean="0"/>
            </a:br>
            <a:r>
              <a:rPr lang="en-US" sz="2000" dirty="0" smtClean="0"/>
              <a:t>As exchange networks intensified, an increased number of travelers within Afro-Eurasia wrote about their travels. 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1330"/>
            <a:ext cx="7620000" cy="47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320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travels of </a:t>
            </a:r>
            <a:r>
              <a:rPr lang="en-US" sz="3200" dirty="0" err="1" smtClean="0"/>
              <a:t>Ibn</a:t>
            </a:r>
            <a:r>
              <a:rPr lang="en-US" sz="3200" dirty="0" smtClean="0"/>
              <a:t> Battuta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62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3.1 III. D.</a:t>
            </a:r>
            <a:br>
              <a:rPr lang="en-US" sz="2000" dirty="0" smtClean="0"/>
            </a:br>
            <a:r>
              <a:rPr lang="en-US" sz="2000" dirty="0" smtClean="0"/>
              <a:t>Increased cross-cultural interactions resulted in the diffusion of literary, artistic, and cultural traditions.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spread of Islam in Sub-Saharan Africa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455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179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Africa in the Post-Classical Era</vt:lpstr>
      <vt:lpstr>3.1 I. A.  Existing trade routes flourished and promoted the growth of powerful new trade cites </vt:lpstr>
      <vt:lpstr>3.1. I. C.  The growth of interregional trade in luxury goods was encouraged by significant innovations in previously existing transportation and commercial technologies.</vt:lpstr>
      <vt:lpstr>3.1 II. A. The expansion and intensification of long-distance trade routes often depended on environmental knowledge and technological adaptations to it.</vt:lpstr>
      <vt:lpstr>3.1 II. B.  Some migrations had a significant environmental impact</vt:lpstr>
      <vt:lpstr>3.1 II. C. Some migrations and commercial contacts led to the diffusion of languages throughout a new region of the mergence of new languages. </vt:lpstr>
      <vt:lpstr>3.1 III. A. Muslim rule expanded to many parts of Afro-Eurasia due to military expansion.</vt:lpstr>
      <vt:lpstr>3.1 III. C.  As exchange networks intensified, an increased number of travelers within Afro-Eurasia wrote about their travels. </vt:lpstr>
      <vt:lpstr>3.1 III. D. Increased cross-cultural interactions resulted in the diffusion of literary, artistic, and cultural traditions.</vt:lpstr>
      <vt:lpstr>3.1 IV  There was continued diffusion of crops and pathogens, including epidemic diseases like the bubonic plague, through the Eastern Hemisphere along the trade routes.</vt:lpstr>
      <vt:lpstr>3.2 I. B.  In some places, new forms of governance emerged: City States</vt:lpstr>
    </vt:vector>
  </TitlesOfParts>
  <Company>Marysville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in the Post-Classical Era</dc:title>
  <dc:creator>Rebecca Saha</dc:creator>
  <cp:lastModifiedBy>Rebecca Saha</cp:lastModifiedBy>
  <cp:revision>6</cp:revision>
  <dcterms:created xsi:type="dcterms:W3CDTF">2016-11-02T13:27:12Z</dcterms:created>
  <dcterms:modified xsi:type="dcterms:W3CDTF">2016-11-02T18:59:33Z</dcterms:modified>
</cp:coreProperties>
</file>